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"/>
  </p:notesMasterIdLst>
  <p:sldIdLst>
    <p:sldId id="700" r:id="rId2"/>
    <p:sldId id="703" r:id="rId3"/>
    <p:sldId id="689" r:id="rId4"/>
    <p:sldId id="690" r:id="rId5"/>
    <p:sldId id="702" r:id="rId6"/>
  </p:sldIdLst>
  <p:sldSz cx="9144000" cy="5143500" type="screen16x9"/>
  <p:notesSz cx="6797675" cy="9874250"/>
  <p:custDataLst>
    <p:tags r:id="rId8"/>
  </p:custDataLst>
  <p:defaultTextStyle>
    <a:defPPr>
      <a:defRPr lang="ru-RU"/>
    </a:defPPr>
    <a:lvl1pPr marL="0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74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82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56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99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238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646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120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593" algn="l" defTabSz="9128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64B32F"/>
    <a:srgbClr val="B8E67A"/>
    <a:srgbClr val="0A48AE"/>
    <a:srgbClr val="6392DF"/>
    <a:srgbClr val="80C535"/>
    <a:srgbClr val="72AF2F"/>
    <a:srgbClr val="DEA822"/>
    <a:srgbClr val="C09200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60"/>
  </p:normalViewPr>
  <p:slideViewPr>
    <p:cSldViewPr>
      <p:cViewPr varScale="1">
        <p:scale>
          <a:sx n="114" d="100"/>
          <a:sy n="114" d="100"/>
        </p:scale>
        <p:origin x="-120" y="-414"/>
      </p:cViewPr>
      <p:guideLst>
        <p:guide orient="horz" pos="1076"/>
        <p:guide orient="horz" pos="2164"/>
        <p:guide orient="horz" pos="2436"/>
        <p:guide orient="horz" pos="1575"/>
        <p:guide pos="1927"/>
        <p:guide pos="5193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2"/>
          </a:xfrm>
          <a:prstGeom prst="rect">
            <a:avLst/>
          </a:prstGeom>
        </p:spPr>
        <p:txBody>
          <a:bodyPr vert="horz" lIns="91019" tIns="45509" rIns="91019" bIns="455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712"/>
          </a:xfrm>
          <a:prstGeom prst="rect">
            <a:avLst/>
          </a:prstGeom>
        </p:spPr>
        <p:txBody>
          <a:bodyPr vert="horz" lIns="91019" tIns="45509" rIns="91019" bIns="45509" rtlCol="0"/>
          <a:lstStyle>
            <a:lvl1pPr algn="r">
              <a:defRPr sz="1200"/>
            </a:lvl1pPr>
          </a:lstStyle>
          <a:p>
            <a:fld id="{83AC78E8-407B-4CC7-A7D5-6EDED668A10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09" rIns="91019" bIns="455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019" tIns="45509" rIns="91019" bIns="455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2"/>
          </a:xfrm>
          <a:prstGeom prst="rect">
            <a:avLst/>
          </a:prstGeom>
        </p:spPr>
        <p:txBody>
          <a:bodyPr vert="horz" lIns="91019" tIns="45509" rIns="91019" bIns="455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2"/>
          </a:xfrm>
          <a:prstGeom prst="rect">
            <a:avLst/>
          </a:prstGeom>
        </p:spPr>
        <p:txBody>
          <a:bodyPr vert="horz" lIns="91019" tIns="45509" rIns="91019" bIns="45509" rtlCol="0" anchor="b"/>
          <a:lstStyle>
            <a:lvl1pPr algn="r">
              <a:defRPr sz="1200"/>
            </a:lvl1pPr>
          </a:lstStyle>
          <a:p>
            <a:fld id="{9C708A1A-C498-4586-A9EA-EA8E29DBC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10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74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82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56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99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38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46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120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593" algn="l" defTabSz="9128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F97D8-5E7B-44A1-A550-9111FB1B0E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82003-0EF4-471C-B0E1-D181D0C2052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7526" indent="-227526">
              <a:lnSpc>
                <a:spcPct val="90000"/>
              </a:lnSpc>
              <a:defRPr/>
            </a:pPr>
            <a:endParaRPr lang="ru-RU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32" y="1597951"/>
            <a:ext cx="7772401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3FBF-D523-4E20-B36A-9319D8443C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80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2C0-4AC2-48F4-9D10-70ED20F0DF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85305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7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7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E68B-BAD7-43B6-8114-D9ACAC711D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96594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CCFE-54D9-417E-B07B-3C8DC56F93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361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44" y="3305275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44" y="2180035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EE1A-FE28-49CC-A10F-AB0AE0BC1B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762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99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2578-DBAF-42AC-896A-093F680371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09117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7" indent="0">
              <a:buNone/>
              <a:defRPr sz="2000" b="1"/>
            </a:lvl2pPr>
            <a:lvl3pPr marL="913641" indent="0">
              <a:buNone/>
              <a:defRPr sz="1800" b="1"/>
            </a:lvl3pPr>
            <a:lvl4pPr marL="1370478" indent="0">
              <a:buNone/>
              <a:defRPr sz="1600" b="1"/>
            </a:lvl4pPr>
            <a:lvl5pPr marL="1827284" indent="0">
              <a:buNone/>
              <a:defRPr sz="1600" b="1"/>
            </a:lvl5pPr>
            <a:lvl6pPr marL="2284119" indent="0">
              <a:buNone/>
              <a:defRPr sz="1600" b="1"/>
            </a:lvl6pPr>
            <a:lvl7pPr marL="2740923" indent="0">
              <a:buNone/>
              <a:defRPr sz="1600" b="1"/>
            </a:lvl7pPr>
            <a:lvl8pPr marL="3197760" indent="0">
              <a:buNone/>
              <a:defRPr sz="1600" b="1"/>
            </a:lvl8pPr>
            <a:lvl9pPr marL="36545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25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7" indent="0">
              <a:buNone/>
              <a:defRPr sz="2000" b="1"/>
            </a:lvl2pPr>
            <a:lvl3pPr marL="913641" indent="0">
              <a:buNone/>
              <a:defRPr sz="1800" b="1"/>
            </a:lvl3pPr>
            <a:lvl4pPr marL="1370478" indent="0">
              <a:buNone/>
              <a:defRPr sz="1600" b="1"/>
            </a:lvl4pPr>
            <a:lvl5pPr marL="1827284" indent="0">
              <a:buNone/>
              <a:defRPr sz="1600" b="1"/>
            </a:lvl5pPr>
            <a:lvl6pPr marL="2284119" indent="0">
              <a:buNone/>
              <a:defRPr sz="1600" b="1"/>
            </a:lvl6pPr>
            <a:lvl7pPr marL="2740923" indent="0">
              <a:buNone/>
              <a:defRPr sz="1600" b="1"/>
            </a:lvl7pPr>
            <a:lvl8pPr marL="3197760" indent="0">
              <a:buNone/>
              <a:defRPr sz="1600" b="1"/>
            </a:lvl8pPr>
            <a:lvl9pPr marL="36545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8" y="163125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79A-D821-45FE-9260-4291F15768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50240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2EA0-20F2-4F9D-825F-8B27802229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36482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EEE-248A-4908-B5D3-9488F8B80A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17061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02" y="10764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41" indent="0">
              <a:buNone/>
              <a:defRPr sz="1000"/>
            </a:lvl3pPr>
            <a:lvl4pPr marL="1370478" indent="0">
              <a:buNone/>
              <a:defRPr sz="900"/>
            </a:lvl4pPr>
            <a:lvl5pPr marL="1827284" indent="0">
              <a:buNone/>
              <a:defRPr sz="900"/>
            </a:lvl5pPr>
            <a:lvl6pPr marL="2284119" indent="0">
              <a:buNone/>
              <a:defRPr sz="900"/>
            </a:lvl6pPr>
            <a:lvl7pPr marL="2740923" indent="0">
              <a:buNone/>
              <a:defRPr sz="900"/>
            </a:lvl7pPr>
            <a:lvl8pPr marL="3197760" indent="0">
              <a:buNone/>
              <a:defRPr sz="900"/>
            </a:lvl8pPr>
            <a:lvl9pPr marL="36545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644B-4597-4394-8733-2A17615D48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33026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49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68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37" indent="0">
              <a:buNone/>
              <a:defRPr sz="2800"/>
            </a:lvl2pPr>
            <a:lvl3pPr marL="913641" indent="0">
              <a:buNone/>
              <a:defRPr sz="2400"/>
            </a:lvl3pPr>
            <a:lvl4pPr marL="1370478" indent="0">
              <a:buNone/>
              <a:defRPr sz="2000"/>
            </a:lvl4pPr>
            <a:lvl5pPr marL="1827284" indent="0">
              <a:buNone/>
              <a:defRPr sz="2000"/>
            </a:lvl5pPr>
            <a:lvl6pPr marL="2284119" indent="0">
              <a:buNone/>
              <a:defRPr sz="2000"/>
            </a:lvl6pPr>
            <a:lvl7pPr marL="2740923" indent="0">
              <a:buNone/>
              <a:defRPr sz="2000"/>
            </a:lvl7pPr>
            <a:lvl8pPr marL="3197760" indent="0">
              <a:buNone/>
              <a:defRPr sz="2000"/>
            </a:lvl8pPr>
            <a:lvl9pPr marL="36545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3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41" indent="0">
              <a:buNone/>
              <a:defRPr sz="1000"/>
            </a:lvl3pPr>
            <a:lvl4pPr marL="1370478" indent="0">
              <a:buNone/>
              <a:defRPr sz="900"/>
            </a:lvl4pPr>
            <a:lvl5pPr marL="1827284" indent="0">
              <a:buNone/>
              <a:defRPr sz="900"/>
            </a:lvl5pPr>
            <a:lvl6pPr marL="2284119" indent="0">
              <a:buNone/>
              <a:defRPr sz="900"/>
            </a:lvl6pPr>
            <a:lvl7pPr marL="2740923" indent="0">
              <a:buNone/>
              <a:defRPr sz="900"/>
            </a:lvl7pPr>
            <a:lvl8pPr marL="3197760" indent="0">
              <a:buNone/>
              <a:defRPr sz="900"/>
            </a:lvl8pPr>
            <a:lvl9pPr marL="36545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6AE9-E7BA-4972-A90D-9AB98C0B67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49705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374" tIns="45687" rIns="91374" bIns="456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374" tIns="45687" rIns="91374" bIns="456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62"/>
            <a:ext cx="2133600" cy="273844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41"/>
            <a:fld id="{57FBE19A-CA6A-4F9B-B4BB-FE1AC3F8EC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41"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362"/>
            <a:ext cx="2895600" cy="273844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62"/>
            <a:ext cx="2133600" cy="273844"/>
          </a:xfrm>
          <a:prstGeom prst="rect">
            <a:avLst/>
          </a:prstGeom>
        </p:spPr>
        <p:txBody>
          <a:bodyPr vert="horz" lIns="91374" tIns="45687" rIns="91374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4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49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364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03" indent="-342603" algn="l" defTabSz="91364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5" indent="-285519" algn="l" defTabSz="91364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60" indent="-228402" algn="l" defTabSz="91364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80" indent="-228402" algn="l" defTabSz="91364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17" indent="-228402" algn="l" defTabSz="91364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21" indent="-228402" algn="l" defTabSz="9136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58" indent="-228402" algn="l" defTabSz="9136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70" indent="-228402" algn="l" defTabSz="9136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99" indent="-228402" algn="l" defTabSz="9136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7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1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4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19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3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60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96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logo_sh_u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5213"/>
            <a:ext cx="9144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logo_s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logo_c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270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250825" y="1492250"/>
            <a:ext cx="86423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200"/>
              </a:spcBef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ПРОВЕРКА ДОСТОВЕРНОСТИ СВЕДЕНИЙ 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КАНДИДАТАХ НА ВЫБОРАХ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79388" y="1491854"/>
            <a:ext cx="3816350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003800" y="1815703"/>
            <a:ext cx="3887788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83568" y="1275606"/>
            <a:ext cx="799288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800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Контроль за целевым расходованием денежных средств, выделенных комиссиям на подготовку и проведение выборов</a:t>
            </a:r>
          </a:p>
          <a:p>
            <a:pPr indent="1800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Контроль за источниками поступления средств в избирательные фонды, за организацией учета этих средств и их использованием</a:t>
            </a:r>
          </a:p>
          <a:p>
            <a:pPr indent="1800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Проверка финансовых отчетов кандидатов, избирательных объединений</a:t>
            </a:r>
          </a:p>
          <a:p>
            <a:pPr indent="1800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Организация проверок достоверности представленных кандидатами сведений об имуществе, о доходах, об их источниках и о расходах</a:t>
            </a:r>
          </a:p>
          <a:p>
            <a:pPr indent="1800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Контроль за соблюдением  кандидатами требований, предусмотренных пунктом 3.3 статьи 33 Федерального закона № 67-ФЗ (иностранные финансовые инструменты)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3838"/>
            <a:ext cx="8024484" cy="276224"/>
          </a:xfrm>
          <a:prstGeom prst="rect">
            <a:avLst/>
          </a:prstGeom>
          <a:noFill/>
        </p:spPr>
        <p:txBody>
          <a:bodyPr wrap="square" lIns="91308" tIns="45654" rIns="91308" bIns="45654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ru-RU" sz="20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Основные направления деятельности контрольно-ревизионных служб:</a:t>
            </a: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53200" y="476736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bg1"/>
                </a:solidFill>
              </a:rPr>
              <a:pPr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0099249"/>
              </p:ext>
            </p:extLst>
          </p:nvPr>
        </p:nvGraphicFramePr>
        <p:xfrm>
          <a:off x="755576" y="1659576"/>
          <a:ext cx="8078225" cy="3019984"/>
        </p:xfrm>
        <a:graphic>
          <a:graphicData uri="http://schemas.openxmlformats.org/drawingml/2006/table">
            <a:tbl>
              <a:tblPr/>
              <a:tblGrid>
                <a:gridCol w="3312000"/>
                <a:gridCol w="1188000"/>
                <a:gridCol w="1017588"/>
                <a:gridCol w="1219200"/>
                <a:gridCol w="700087"/>
                <a:gridCol w="641350"/>
              </a:tblGrid>
              <a:tr h="1110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Партия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Выявлено судимых </a:t>
                      </a:r>
                      <a:b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всего/из них из федерального списка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Из них не указали судимость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(из федерального списка/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одномандатники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Отстранены от участия в выборах </a:t>
                      </a:r>
                      <a:b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(из федерального списка/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одномандатники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Зарегистрированы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в составе федеральных списков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одномандат-ные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 округа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ВСЕРОССИЙСКАЯ ПОЛИТИЧЕСКАЯ ПАРТИЯ «РОДИНА»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12 /10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КОММУНИСТИЧЕСКАЯ ПАРТИЯ КОММУНИСТЫ РОССИИ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19 /17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14/1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«Российская партия пенсионеров за справедливость»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11 /11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9/0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Всероссийская политическая партия «ЕДИНАЯ РОССИЯ»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«Российская экологическая партия «Зелёные»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10 /9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6/1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6/1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«Гражданская Платформа»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 /5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ЛДПР - Либерально-демократическая партия России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2 /2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«Партия народной свободы» (ПАРНАС)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16 /16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Всероссийская политическая партия «ПАРТИЯ РОСТА»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12 /11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6/1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6/1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Общественная организация Всероссийская политическая партия «Гражданская Сила»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3 /3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«Российская объединенная демократическая партия «ЯБЛОКО»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12 /10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«КОММУНИСТИЧЕСКАЯ ПАРТИЯ РОССИЙСКОЙ ФЕДЕРАЦИИ»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 /4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«ПАТРИОТЫ РОССИИ»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18 /16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9/1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9/1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Политическая партия СПРАВЕДЛИВАЯ РОССИЯ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6 /5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Политические партии, списки которых не зарегистрированы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19/19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15/0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19/0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150 /138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59/5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83/5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165" marR="42165" marT="0" marB="0" anchor="ctr" horzOverflow="overflow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5628" y="560246"/>
            <a:ext cx="2266329" cy="261596"/>
          </a:xfrm>
          <a:prstGeom prst="rect">
            <a:avLst/>
          </a:prstGeom>
        </p:spPr>
        <p:txBody>
          <a:bodyPr wrap="square" lIns="91308" tIns="45654" rIns="91308" bIns="45654">
            <a:spAutoFit/>
          </a:bodyPr>
          <a:lstStyle/>
          <a:p>
            <a:pPr marL="359769"/>
            <a:r>
              <a:rPr lang="ru-RU" sz="1100" dirty="0">
                <a:solidFill>
                  <a:prstClr val="white">
                    <a:lumMod val="95000"/>
                  </a:prstClr>
                </a:solidFill>
                <a:latin typeface="Franklin Gothic Medium Cond" panose="020B0606030402020204" pitchFamily="34" charset="0"/>
              </a:rPr>
              <a:t>18 сентября 2016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5988" y="69104"/>
            <a:ext cx="5392107" cy="523087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ВЫБОРЫ ДЕПУТАТОВ ГОСУДАРСТВЕННОЙ ДУМЫ ФЕДЕРАЛЬНОГО СОБРАНИЯ</a:t>
            </a:r>
          </a:p>
          <a:p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РОССИЙСКОЙ ФЕДЕРАЦИИ СЕДЬМОГО СОЗЫВА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5988" y="1131590"/>
            <a:ext cx="5531312" cy="307643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КОЛИЧЕСТВО СУДИМЫХ КАНДИДАТОВ (ПО ЗАРЕГИСТРИРОВАННЫМ ПАРТИЯМ)</a:t>
            </a:r>
            <a:endParaRPr lang="ru-RU" sz="1400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53200" y="476736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341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7072685"/>
              </p:ext>
            </p:extLst>
          </p:nvPr>
        </p:nvGraphicFramePr>
        <p:xfrm>
          <a:off x="755577" y="1667677"/>
          <a:ext cx="8064895" cy="302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1800200"/>
                <a:gridCol w="2952328"/>
                <a:gridCol w="2448272"/>
              </a:tblGrid>
              <a:tr h="4557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Проверяющий орган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Характер сведений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Количество кандидатов, представивших недостоверные сведения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01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ЦИК России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Рособрнадзор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Сведения об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образовании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6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ФНС России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Доходы,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участие в коммерческих организациях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ПФР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Пенсии, иные выплаты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Росреестр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Недвижимое имущество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ГУОБДД МВД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 Автотранспорт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7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Росавиация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Летательные аппараты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МЧС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России (ГИМС)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Маломерные суда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Минтранс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Речные и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морские суда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Минсельхоз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России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cs typeface="Times New Roman" pitchFamily="18" charset="0"/>
                        </a:rPr>
                        <a:t>Сельхозтехника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5628" y="560246"/>
            <a:ext cx="2266329" cy="261596"/>
          </a:xfrm>
          <a:prstGeom prst="rect">
            <a:avLst/>
          </a:prstGeom>
        </p:spPr>
        <p:txBody>
          <a:bodyPr wrap="square" lIns="91308" tIns="45654" rIns="91308" bIns="45654">
            <a:spAutoFit/>
          </a:bodyPr>
          <a:lstStyle/>
          <a:p>
            <a:pPr marL="359769"/>
            <a:r>
              <a:rPr lang="ru-RU" sz="1100" dirty="0">
                <a:solidFill>
                  <a:prstClr val="white">
                    <a:lumMod val="95000"/>
                  </a:prstClr>
                </a:solidFill>
                <a:latin typeface="Franklin Gothic Medium Cond" panose="020B0606030402020204" pitchFamily="34" charset="0"/>
              </a:rPr>
              <a:t>18 сентября 2016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988" y="69104"/>
            <a:ext cx="5392107" cy="523087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ВЫБОРЫ ДЕПУТАТОВ ГОСУДАРСТВЕННОЙ ДУМЫ ФЕДЕРАЛЬНОГО СОБРАНИЯ</a:t>
            </a:r>
          </a:p>
          <a:p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РОССИЙСКОЙ ФЕДЕРАЦИИ СЕДЬМОГО СОЗЫВА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5988" y="1138678"/>
            <a:ext cx="7119824" cy="307643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ПРОВЕРКИ ДОСТОВЕРНОСТИ СВЕДЕНИЙ, ПРЕДСТАВЛЕННЫХ КАНДИДАТАМИ (более 8 тыс. кандидатов)</a:t>
            </a:r>
            <a:endParaRPr lang="ru-RU" sz="1400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731990"/>
            <a:ext cx="5616720" cy="307643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Выявлены факты недостоверности сведений в отношении 1,8 тыс. кандидатов</a:t>
            </a:r>
            <a:endParaRPr lang="ru-RU" sz="1400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53200" y="476736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bg1"/>
                </a:solidFill>
              </a:rPr>
              <a:pPr/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6470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5628" y="560246"/>
            <a:ext cx="2266329" cy="261596"/>
          </a:xfrm>
          <a:prstGeom prst="rect">
            <a:avLst/>
          </a:prstGeom>
        </p:spPr>
        <p:txBody>
          <a:bodyPr wrap="square" lIns="91308" tIns="45654" rIns="91308" bIns="45654">
            <a:spAutoFit/>
          </a:bodyPr>
          <a:lstStyle/>
          <a:p>
            <a:pPr marL="359769"/>
            <a:r>
              <a:rPr lang="ru-RU" sz="1100" dirty="0">
                <a:solidFill>
                  <a:prstClr val="white">
                    <a:lumMod val="95000"/>
                  </a:prstClr>
                </a:solidFill>
                <a:latin typeface="Franklin Gothic Medium Cond" panose="020B0606030402020204" pitchFamily="34" charset="0"/>
              </a:rPr>
              <a:t>18 сентября 2016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988" y="69104"/>
            <a:ext cx="5392107" cy="523087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ВЫБОРЫ ДЕПУТАТОВ ГОСУДАРСТВЕННОЙ ДУМЫ ФЕДЕРАЛЬНОГО СОБРАНИЯ</a:t>
            </a:r>
          </a:p>
          <a:p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РОССИЙСКОЙ ФЕДЕРАЦИИ СЕДЬМОГО СОЗЫВА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5988" y="1098699"/>
            <a:ext cx="8024484" cy="425624"/>
          </a:xfrm>
          <a:prstGeom prst="rect">
            <a:avLst/>
          </a:prstGeom>
          <a:noFill/>
        </p:spPr>
        <p:txBody>
          <a:bodyPr wrap="square" lIns="91308" tIns="45654" rIns="91308" bIns="45654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Сведения о количественном составе Контрольно-ревизионной службы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при Центральной избирательной комиссии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9357" y="2974782"/>
            <a:ext cx="4776939" cy="425624"/>
          </a:xfrm>
          <a:prstGeom prst="rect">
            <a:avLst/>
          </a:prstGeom>
          <a:noFill/>
        </p:spPr>
        <p:txBody>
          <a:bodyPr wrap="square" lIns="91308" tIns="45654" rIns="91308" bIns="45654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Сведения о количественном составе Совета Контрольно-ревизионной службы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при Центральной избирательной комиссии Российской Федерации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80" y="1663993"/>
          <a:ext cx="8064900" cy="1236505"/>
        </p:xfrm>
        <a:graphic>
          <a:graphicData uri="http://schemas.openxmlformats.org/drawingml/2006/table">
            <a:tbl>
              <a:tblPr/>
              <a:tblGrid>
                <a:gridCol w="39564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  <a:gridCol w="426070"/>
              </a:tblGrid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i="0" u="none" strike="noStrike" kern="1200" dirty="0" err="1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i="0" u="none" strike="noStrike" kern="1200" dirty="0" err="1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i="0" u="none" strike="noStrike" kern="1200" dirty="0" err="1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505"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Члены</a:t>
                      </a:r>
                      <a:r>
                        <a:rPr lang="en-US" sz="10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ЦИК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Аппарат</a:t>
                      </a:r>
                    </a:p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ЦИК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ФЦИ при ЦИК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МВД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ФНС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ФТС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Росимущество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Рособрнадзор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Федеральное казначейство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ФСБ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Росфин-мониторинг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Росреестр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МЧС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Роскомнадзор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МИД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ПФР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ПАО Сбербанк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Банк России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7235" marR="672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3363838"/>
          <a:ext cx="8064900" cy="1196775"/>
        </p:xfrm>
        <a:graphic>
          <a:graphicData uri="http://schemas.openxmlformats.org/drawingml/2006/table">
            <a:tbl>
              <a:tblPr/>
              <a:tblGrid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  <a:gridCol w="448050"/>
              </a:tblGrid>
              <a:tr h="180000"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kern="1200" dirty="0" err="1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i="0" u="none" strike="noStrike" kern="1200" dirty="0" err="1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775"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Члены  </a:t>
                      </a: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ЦИК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Аппарат</a:t>
                      </a:r>
                    </a:p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ЦИК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ФЦИ при ЦИК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МВД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ФНС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ФТС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Рособрнадзор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Федеральное казначейство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ФСБ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Росфин-мониторинг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Росреестр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МЧС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Роскомнадзор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МИД России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ПФР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ПАО Сбербанк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Банк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 России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err="1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53200" y="476736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bg1"/>
                </a:solidFill>
              </a:rPr>
              <a:pPr/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6470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9160d7301f2138f52bb90f6dd68a2dfd474a"/>
</p:tagLst>
</file>

<file path=ppt/theme/theme1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12377</TotalTime>
  <Words>631</Words>
  <Application>Microsoft Office PowerPoint</Application>
  <PresentationFormat>Экран (16:9)</PresentationFormat>
  <Paragraphs>273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14_Тема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ARM-HD-2</dc:creator>
  <cp:lastModifiedBy>Oreshin</cp:lastModifiedBy>
  <cp:revision>906</cp:revision>
  <cp:lastPrinted>2016-09-01T11:35:25Z</cp:lastPrinted>
  <dcterms:created xsi:type="dcterms:W3CDTF">2016-06-06T06:25:31Z</dcterms:created>
  <dcterms:modified xsi:type="dcterms:W3CDTF">2017-04-26T06:42:25Z</dcterms:modified>
</cp:coreProperties>
</file>